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  <p:sldMasterId id="2147483756" r:id="rId2"/>
    <p:sldMasterId id="2147483768" r:id="rId3"/>
    <p:sldMasterId id="2147483795" r:id="rId4"/>
  </p:sldMasterIdLst>
  <p:notesMasterIdLst>
    <p:notesMasterId r:id="rId20"/>
  </p:notesMasterIdLst>
  <p:sldIdLst>
    <p:sldId id="256" r:id="rId5"/>
    <p:sldId id="258" r:id="rId6"/>
    <p:sldId id="257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77" r:id="rId15"/>
    <p:sldId id="278" r:id="rId16"/>
    <p:sldId id="268" r:id="rId17"/>
    <p:sldId id="279" r:id="rId18"/>
    <p:sldId id="270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0000"/>
    <a:srgbClr val="4C4A50"/>
    <a:srgbClr val="FF3300"/>
    <a:srgbClr val="304435"/>
    <a:srgbClr val="51253C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011" autoAdjust="0"/>
  </p:normalViewPr>
  <p:slideViewPr>
    <p:cSldViewPr>
      <p:cViewPr varScale="1">
        <p:scale>
          <a:sx n="51" d="100"/>
          <a:sy n="51" d="100"/>
        </p:scale>
        <p:origin x="1243" y="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40"/>
      <c:rotY val="7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3.7456101522747823E-2"/>
          <c:w val="0.95833333333333337"/>
          <c:h val="0.93133048054162904"/>
        </c:manualLayout>
      </c:layout>
      <c:pie3DChart>
        <c:varyColors val="1"/>
        <c:ser>
          <c:idx val="0"/>
          <c:order val="0"/>
          <c:explosion val="25"/>
          <c:cat>
            <c:strRef>
              <c:f>Sheet1!$C$9:$C$17</c:f>
              <c:strCache>
                <c:ptCount val="9"/>
                <c:pt idx="0">
                  <c:v>01-Dealer</c:v>
                </c:pt>
                <c:pt idx="1">
                  <c:v>02-Pawnbroker</c:v>
                </c:pt>
                <c:pt idx="2">
                  <c:v>03-Collector</c:v>
                </c:pt>
                <c:pt idx="3">
                  <c:v>06-MFG of Ammo</c:v>
                </c:pt>
                <c:pt idx="4">
                  <c:v>07-MFG of Firearms</c:v>
                </c:pt>
                <c:pt idx="5">
                  <c:v>08-Importer</c:v>
                </c:pt>
                <c:pt idx="6">
                  <c:v>09-DD Dealer</c:v>
                </c:pt>
                <c:pt idx="7">
                  <c:v>10-DD MFG</c:v>
                </c:pt>
                <c:pt idx="8">
                  <c:v>11-DD Importer</c:v>
                </c:pt>
              </c:strCache>
            </c:strRef>
          </c:cat>
          <c:val>
            <c:numRef>
              <c:f>Sheet1!$D$9:$D$17</c:f>
              <c:numCache>
                <c:formatCode>0.00%</c:formatCode>
                <c:ptCount val="9"/>
                <c:pt idx="0">
                  <c:v>0.39335221450529434</c:v>
                </c:pt>
                <c:pt idx="1">
                  <c:v>5.7525902311283163E-2</c:v>
                </c:pt>
                <c:pt idx="2">
                  <c:v>0.44840885802117725</c:v>
                </c:pt>
                <c:pt idx="3">
                  <c:v>1.8373562564044175E-2</c:v>
                </c:pt>
                <c:pt idx="4">
                  <c:v>7.0448593874530341E-2</c:v>
                </c:pt>
                <c:pt idx="5">
                  <c:v>8.0055220311966296E-3</c:v>
                </c:pt>
                <c:pt idx="6">
                  <c:v>4.5542525333029714E-4</c:v>
                </c:pt>
                <c:pt idx="7">
                  <c:v>2.0209495616531938E-3</c:v>
                </c:pt>
                <c:pt idx="8">
                  <c:v>1.4089718774906068E-3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marker>
            <c:symbol val="none"/>
          </c:marker>
          <c:cat>
            <c:strRef>
              <c:f>Sheet2!$A$8:$J$8</c:f>
              <c:strCache>
                <c:ptCount val="10"/>
                <c:pt idx="0">
                  <c:v>FY 2005</c:v>
                </c:pt>
                <c:pt idx="1">
                  <c:v>FY 2006</c:v>
                </c:pt>
                <c:pt idx="2">
                  <c:v>FY 2007</c:v>
                </c:pt>
                <c:pt idx="3">
                  <c:v>FY 2008</c:v>
                </c:pt>
                <c:pt idx="4">
                  <c:v>FY 2009</c:v>
                </c:pt>
                <c:pt idx="5">
                  <c:v>FY 2010</c:v>
                </c:pt>
                <c:pt idx="6">
                  <c:v>FY 2011</c:v>
                </c:pt>
                <c:pt idx="7">
                  <c:v>FY 2012</c:v>
                </c:pt>
                <c:pt idx="8">
                  <c:v>FY 2013</c:v>
                </c:pt>
                <c:pt idx="9">
                  <c:v>FY 2014</c:v>
                </c:pt>
              </c:strCache>
            </c:strRef>
          </c:cat>
          <c:val>
            <c:numRef>
              <c:f>Sheet2!$A$9:$J$9</c:f>
              <c:numCache>
                <c:formatCode>General</c:formatCode>
                <c:ptCount val="10"/>
                <c:pt idx="0">
                  <c:v>5189</c:v>
                </c:pt>
                <c:pt idx="1">
                  <c:v>7294</c:v>
                </c:pt>
                <c:pt idx="2">
                  <c:v>10141</c:v>
                </c:pt>
                <c:pt idx="3">
                  <c:v>11100</c:v>
                </c:pt>
                <c:pt idx="4">
                  <c:v>11375</c:v>
                </c:pt>
                <c:pt idx="5">
                  <c:v>10538</c:v>
                </c:pt>
                <c:pt idx="6">
                  <c:v>13159</c:v>
                </c:pt>
                <c:pt idx="7">
                  <c:v>11417</c:v>
                </c:pt>
                <c:pt idx="8">
                  <c:v>10002</c:v>
                </c:pt>
                <c:pt idx="9">
                  <c:v>10436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85925152"/>
        <c:axId val="285924368"/>
      </c:lineChart>
      <c:catAx>
        <c:axId val="2859251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85924368"/>
        <c:crosses val="autoZero"/>
        <c:auto val="1"/>
        <c:lblAlgn val="ctr"/>
        <c:lblOffset val="100"/>
        <c:noMultiLvlLbl val="0"/>
      </c:catAx>
      <c:valAx>
        <c:axId val="2859243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8592515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marker>
            <c:symbol val="none"/>
          </c:marker>
          <c:cat>
            <c:strRef>
              <c:f>Sheet3!$B$5:$K$5</c:f>
              <c:strCache>
                <c:ptCount val="10"/>
                <c:pt idx="0">
                  <c:v>FY 2005</c:v>
                </c:pt>
                <c:pt idx="1">
                  <c:v>FY 2006</c:v>
                </c:pt>
                <c:pt idx="2">
                  <c:v>FY 2007</c:v>
                </c:pt>
                <c:pt idx="3">
                  <c:v>FY 2008</c:v>
                </c:pt>
                <c:pt idx="4">
                  <c:v>FY 2009</c:v>
                </c:pt>
                <c:pt idx="5">
                  <c:v>FY 2010</c:v>
                </c:pt>
                <c:pt idx="6">
                  <c:v>FY 2011</c:v>
                </c:pt>
                <c:pt idx="7">
                  <c:v>FY 2012</c:v>
                </c:pt>
                <c:pt idx="8">
                  <c:v>FY 2013</c:v>
                </c:pt>
                <c:pt idx="9">
                  <c:v>FY 2014</c:v>
                </c:pt>
              </c:strCache>
            </c:strRef>
          </c:cat>
          <c:val>
            <c:numRef>
              <c:f>Sheet3!$B$6:$K$6</c:f>
              <c:numCache>
                <c:formatCode>0.00%</c:formatCode>
                <c:ptCount val="10"/>
                <c:pt idx="0">
                  <c:v>0.38099826556176525</c:v>
                </c:pt>
                <c:pt idx="1">
                  <c:v>0.42500685494927337</c:v>
                </c:pt>
                <c:pt idx="2">
                  <c:v>0.41189231831180356</c:v>
                </c:pt>
                <c:pt idx="3">
                  <c:v>0.47045045045045047</c:v>
                </c:pt>
                <c:pt idx="4">
                  <c:v>0.53787058012410105</c:v>
                </c:pt>
                <c:pt idx="5">
                  <c:v>0.50227747200607331</c:v>
                </c:pt>
                <c:pt idx="6">
                  <c:v>0.50322972870278893</c:v>
                </c:pt>
                <c:pt idx="7">
                  <c:v>0.50380000000000003</c:v>
                </c:pt>
                <c:pt idx="8">
                  <c:v>0.48730000000000001</c:v>
                </c:pt>
                <c:pt idx="9">
                  <c:v>0.47610000000000002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85925936"/>
        <c:axId val="285927504"/>
      </c:lineChart>
      <c:catAx>
        <c:axId val="2859259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85927504"/>
        <c:crosses val="autoZero"/>
        <c:auto val="1"/>
        <c:lblAlgn val="ctr"/>
        <c:lblOffset val="100"/>
        <c:noMultiLvlLbl val="0"/>
      </c:catAx>
      <c:valAx>
        <c:axId val="285927504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28592593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marker>
            <c:symbol val="none"/>
          </c:marker>
          <c:cat>
            <c:strRef>
              <c:f>Sheet3!$M$5:$V$5</c:f>
              <c:strCache>
                <c:ptCount val="10"/>
                <c:pt idx="0">
                  <c:v>FY 2005</c:v>
                </c:pt>
                <c:pt idx="1">
                  <c:v>FY 2006</c:v>
                </c:pt>
                <c:pt idx="2">
                  <c:v>FY 2007</c:v>
                </c:pt>
                <c:pt idx="3">
                  <c:v>FY 2008</c:v>
                </c:pt>
                <c:pt idx="4">
                  <c:v>FY 2009</c:v>
                </c:pt>
                <c:pt idx="5">
                  <c:v>FY 2010</c:v>
                </c:pt>
                <c:pt idx="6">
                  <c:v>FY 2011</c:v>
                </c:pt>
                <c:pt idx="7">
                  <c:v>FY 2012</c:v>
                </c:pt>
                <c:pt idx="8">
                  <c:v>FY 2013</c:v>
                </c:pt>
                <c:pt idx="9">
                  <c:v>FY 2014</c:v>
                </c:pt>
              </c:strCache>
            </c:strRef>
          </c:cat>
          <c:val>
            <c:numRef>
              <c:f>Sheet3!$M$6:$V$6</c:f>
              <c:numCache>
                <c:formatCode>0.00%</c:formatCode>
                <c:ptCount val="10"/>
                <c:pt idx="0">
                  <c:v>0.48699171323954515</c:v>
                </c:pt>
                <c:pt idx="1">
                  <c:v>0.53962160680010962</c:v>
                </c:pt>
                <c:pt idx="2">
                  <c:v>0.54491667488413364</c:v>
                </c:pt>
                <c:pt idx="3">
                  <c:v>0.58423423423423426</c:v>
                </c:pt>
                <c:pt idx="4">
                  <c:v>0.64384910863784106</c:v>
                </c:pt>
                <c:pt idx="5">
                  <c:v>0.63190358701840965</c:v>
                </c:pt>
                <c:pt idx="6">
                  <c:v>0.62877118322060943</c:v>
                </c:pt>
                <c:pt idx="7">
                  <c:v>0.63280000000000003</c:v>
                </c:pt>
                <c:pt idx="8">
                  <c:v>0.62519999999999998</c:v>
                </c:pt>
                <c:pt idx="9">
                  <c:v>0.60680000000000001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85929464"/>
        <c:axId val="285922016"/>
      </c:lineChart>
      <c:catAx>
        <c:axId val="2859294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85922016"/>
        <c:crosses val="autoZero"/>
        <c:auto val="1"/>
        <c:lblAlgn val="ctr"/>
        <c:lblOffset val="100"/>
        <c:noMultiLvlLbl val="0"/>
      </c:catAx>
      <c:valAx>
        <c:axId val="285922016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28592946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marker>
            <c:symbol val="none"/>
          </c:marker>
          <c:cat>
            <c:strRef>
              <c:f>Sheet3!$B$29:$K$29</c:f>
              <c:strCache>
                <c:ptCount val="10"/>
                <c:pt idx="0">
                  <c:v>FY 2005</c:v>
                </c:pt>
                <c:pt idx="1">
                  <c:v>FY 2006</c:v>
                </c:pt>
                <c:pt idx="2">
                  <c:v>FY 2007</c:v>
                </c:pt>
                <c:pt idx="3">
                  <c:v>FY 2008</c:v>
                </c:pt>
                <c:pt idx="4">
                  <c:v>FY 2009</c:v>
                </c:pt>
                <c:pt idx="5">
                  <c:v>FY 2010</c:v>
                </c:pt>
                <c:pt idx="6">
                  <c:v>FY 2011</c:v>
                </c:pt>
                <c:pt idx="7">
                  <c:v>FY 2012</c:v>
                </c:pt>
                <c:pt idx="8">
                  <c:v>FY 2013</c:v>
                </c:pt>
                <c:pt idx="9">
                  <c:v>FY 2014</c:v>
                </c:pt>
              </c:strCache>
            </c:strRef>
          </c:cat>
          <c:val>
            <c:numRef>
              <c:f>Sheet3!$B$30:$K$30</c:f>
              <c:numCache>
                <c:formatCode>0.00%</c:formatCode>
                <c:ptCount val="10"/>
                <c:pt idx="0">
                  <c:v>2.4667566005010598E-2</c:v>
                </c:pt>
                <c:pt idx="1">
                  <c:v>2.0701946805593639E-2</c:v>
                </c:pt>
                <c:pt idx="2">
                  <c:v>9.5651316438221078E-3</c:v>
                </c:pt>
                <c:pt idx="3">
                  <c:v>8.4684684684684687E-3</c:v>
                </c:pt>
                <c:pt idx="4">
                  <c:v>6.3035555993302475E-3</c:v>
                </c:pt>
                <c:pt idx="5">
                  <c:v>6.3579426836211806E-3</c:v>
                </c:pt>
                <c:pt idx="6">
                  <c:v>5.3955467740709777E-3</c:v>
                </c:pt>
                <c:pt idx="7">
                  <c:v>6.1999999999999998E-3</c:v>
                </c:pt>
                <c:pt idx="8">
                  <c:v>6.8999999999999999E-3</c:v>
                </c:pt>
                <c:pt idx="9">
                  <c:v>7.1000000000000004E-3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85922408"/>
        <c:axId val="285926720"/>
      </c:lineChart>
      <c:catAx>
        <c:axId val="2859224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85926720"/>
        <c:crosses val="autoZero"/>
        <c:auto val="1"/>
        <c:lblAlgn val="ctr"/>
        <c:lblOffset val="100"/>
        <c:noMultiLvlLbl val="0"/>
      </c:catAx>
      <c:valAx>
        <c:axId val="285926720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28592240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556531395114073"/>
          <c:y val="2.8252405949256338E-2"/>
          <c:w val="0.8277256208358571"/>
          <c:h val="0.9238755058628943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Sheet4!$A$3</c:f>
              <c:strCache>
                <c:ptCount val="1"/>
                <c:pt idx="0">
                  <c:v>Initial</c:v>
                </c:pt>
              </c:strCache>
            </c:strRef>
          </c:tx>
          <c:invertIfNegative val="0"/>
          <c:cat>
            <c:strRef>
              <c:f>Sheet4!$B$2:$I$2</c:f>
              <c:strCache>
                <c:ptCount val="8"/>
                <c:pt idx="0">
                  <c:v>FY 2007</c:v>
                </c:pt>
                <c:pt idx="1">
                  <c:v>FY 2008</c:v>
                </c:pt>
                <c:pt idx="2">
                  <c:v>FY 2009</c:v>
                </c:pt>
                <c:pt idx="3">
                  <c:v>FY 2010</c:v>
                </c:pt>
                <c:pt idx="4">
                  <c:v>FY 2011</c:v>
                </c:pt>
                <c:pt idx="5">
                  <c:v>FY 2012</c:v>
                </c:pt>
                <c:pt idx="6">
                  <c:v>FY 2013</c:v>
                </c:pt>
                <c:pt idx="7">
                  <c:v>FY 2014</c:v>
                </c:pt>
              </c:strCache>
            </c:strRef>
          </c:cat>
          <c:val>
            <c:numRef>
              <c:f>Sheet4!$B$3:$I$3</c:f>
              <c:numCache>
                <c:formatCode>General</c:formatCode>
                <c:ptCount val="8"/>
                <c:pt idx="0">
                  <c:v>125905</c:v>
                </c:pt>
                <c:pt idx="1">
                  <c:v>116380</c:v>
                </c:pt>
                <c:pt idx="2">
                  <c:v>101648</c:v>
                </c:pt>
                <c:pt idx="3">
                  <c:v>87225</c:v>
                </c:pt>
                <c:pt idx="4">
                  <c:v>177514</c:v>
                </c:pt>
                <c:pt idx="5">
                  <c:v>85600</c:v>
                </c:pt>
                <c:pt idx="6">
                  <c:v>105431</c:v>
                </c:pt>
                <c:pt idx="7" formatCode="#,##0">
                  <c:v>134870</c:v>
                </c:pt>
              </c:numCache>
            </c:numRef>
          </c:val>
        </c:ser>
        <c:ser>
          <c:idx val="1"/>
          <c:order val="1"/>
          <c:tx>
            <c:strRef>
              <c:f>Sheet4!$A$4</c:f>
              <c:strCache>
                <c:ptCount val="1"/>
                <c:pt idx="0">
                  <c:v>Final</c:v>
                </c:pt>
              </c:strCache>
            </c:strRef>
          </c:tx>
          <c:invertIfNegative val="0"/>
          <c:cat>
            <c:strRef>
              <c:f>Sheet4!$B$2:$I$2</c:f>
              <c:strCache>
                <c:ptCount val="8"/>
                <c:pt idx="0">
                  <c:v>FY 2007</c:v>
                </c:pt>
                <c:pt idx="1">
                  <c:v>FY 2008</c:v>
                </c:pt>
                <c:pt idx="2">
                  <c:v>FY 2009</c:v>
                </c:pt>
                <c:pt idx="3">
                  <c:v>FY 2010</c:v>
                </c:pt>
                <c:pt idx="4">
                  <c:v>FY 2011</c:v>
                </c:pt>
                <c:pt idx="5">
                  <c:v>FY 2012</c:v>
                </c:pt>
                <c:pt idx="6">
                  <c:v>FY 2013</c:v>
                </c:pt>
                <c:pt idx="7">
                  <c:v>FY 2014</c:v>
                </c:pt>
              </c:strCache>
            </c:strRef>
          </c:cat>
          <c:val>
            <c:numRef>
              <c:f>Sheet4!$B$4:$I$4</c:f>
              <c:numCache>
                <c:formatCode>General</c:formatCode>
                <c:ptCount val="8"/>
                <c:pt idx="0">
                  <c:v>31203</c:v>
                </c:pt>
                <c:pt idx="1">
                  <c:v>22770</c:v>
                </c:pt>
                <c:pt idx="2">
                  <c:v>18323</c:v>
                </c:pt>
                <c:pt idx="3">
                  <c:v>21041</c:v>
                </c:pt>
                <c:pt idx="4">
                  <c:v>18527</c:v>
                </c:pt>
                <c:pt idx="5">
                  <c:v>11906</c:v>
                </c:pt>
                <c:pt idx="6">
                  <c:v>14529</c:v>
                </c:pt>
                <c:pt idx="7" formatCode="#,##0">
                  <c:v>14455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85923192"/>
        <c:axId val="285929072"/>
      </c:barChart>
      <c:catAx>
        <c:axId val="2859231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85929072"/>
        <c:crosses val="autoZero"/>
        <c:auto val="1"/>
        <c:lblAlgn val="ctr"/>
        <c:lblOffset val="100"/>
        <c:noMultiLvlLbl val="0"/>
      </c:catAx>
      <c:valAx>
        <c:axId val="2859290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85923192"/>
        <c:crosses val="autoZero"/>
        <c:crossBetween val="between"/>
      </c:valAx>
      <c:spPr>
        <a:noFill/>
      </c:spPr>
    </c:plotArea>
    <c:legend>
      <c:legendPos val="r"/>
      <c:overlay val="0"/>
    </c:legend>
    <c:plotVisOnly val="1"/>
    <c:dispBlanksAs val="gap"/>
    <c:showDLblsOverMax val="0"/>
  </c:chart>
  <c:spPr>
    <a:noFill/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5263196267133288E-2"/>
          <c:y val="5.1400554097404488E-2"/>
          <c:w val="0.92181187421016808"/>
          <c:h val="0.8727827737963798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Sheet4!$A$23</c:f>
              <c:strCache>
                <c:ptCount val="1"/>
                <c:pt idx="0">
                  <c:v>Qualifications</c:v>
                </c:pt>
              </c:strCache>
            </c:strRef>
          </c:tx>
          <c:invertIfNegative val="0"/>
          <c:cat>
            <c:strRef>
              <c:f>Sheet4!$B$22:$I$22</c:f>
              <c:strCache>
                <c:ptCount val="8"/>
                <c:pt idx="0">
                  <c:v>FY 2007</c:v>
                </c:pt>
                <c:pt idx="1">
                  <c:v>FY 2008</c:v>
                </c:pt>
                <c:pt idx="2">
                  <c:v>FY 2009</c:v>
                </c:pt>
                <c:pt idx="3">
                  <c:v>FY 2010</c:v>
                </c:pt>
                <c:pt idx="4">
                  <c:v>FY 2011</c:v>
                </c:pt>
                <c:pt idx="5">
                  <c:v>FY 2012</c:v>
                </c:pt>
                <c:pt idx="6">
                  <c:v>FY 2013</c:v>
                </c:pt>
                <c:pt idx="7">
                  <c:v>FY 2014</c:v>
                </c:pt>
              </c:strCache>
            </c:strRef>
          </c:cat>
          <c:val>
            <c:numRef>
              <c:f>Sheet4!$B$23:$I$23</c:f>
              <c:numCache>
                <c:formatCode>General</c:formatCode>
                <c:ptCount val="8"/>
                <c:pt idx="0">
                  <c:v>5174</c:v>
                </c:pt>
                <c:pt idx="1">
                  <c:v>5347</c:v>
                </c:pt>
                <c:pt idx="2">
                  <c:v>6931</c:v>
                </c:pt>
                <c:pt idx="3">
                  <c:v>7575</c:v>
                </c:pt>
                <c:pt idx="4">
                  <c:v>7992</c:v>
                </c:pt>
                <c:pt idx="5">
                  <c:v>12258</c:v>
                </c:pt>
                <c:pt idx="6">
                  <c:v>12001</c:v>
                </c:pt>
                <c:pt idx="7">
                  <c:v>10288</c:v>
                </c:pt>
              </c:numCache>
            </c:numRef>
          </c:val>
        </c:ser>
        <c:ser>
          <c:idx val="1"/>
          <c:order val="1"/>
          <c:tx>
            <c:strRef>
              <c:f>Sheet4!$A$24</c:f>
              <c:strCache>
                <c:ptCount val="1"/>
                <c:pt idx="0">
                  <c:v>Denied, Abandon, Withdrawn</c:v>
                </c:pt>
              </c:strCache>
            </c:strRef>
          </c:tx>
          <c:invertIfNegative val="0"/>
          <c:cat>
            <c:strRef>
              <c:f>Sheet4!$B$22:$I$22</c:f>
              <c:strCache>
                <c:ptCount val="8"/>
                <c:pt idx="0">
                  <c:v>FY 2007</c:v>
                </c:pt>
                <c:pt idx="1">
                  <c:v>FY 2008</c:v>
                </c:pt>
                <c:pt idx="2">
                  <c:v>FY 2009</c:v>
                </c:pt>
                <c:pt idx="3">
                  <c:v>FY 2010</c:v>
                </c:pt>
                <c:pt idx="4">
                  <c:v>FY 2011</c:v>
                </c:pt>
                <c:pt idx="5">
                  <c:v>FY 2012</c:v>
                </c:pt>
                <c:pt idx="6">
                  <c:v>FY 2013</c:v>
                </c:pt>
                <c:pt idx="7">
                  <c:v>FY 2014</c:v>
                </c:pt>
              </c:strCache>
            </c:strRef>
          </c:cat>
          <c:val>
            <c:numRef>
              <c:f>Sheet4!$B$24:$I$24</c:f>
              <c:numCache>
                <c:formatCode>General</c:formatCode>
                <c:ptCount val="8"/>
                <c:pt idx="0">
                  <c:v>761</c:v>
                </c:pt>
                <c:pt idx="1">
                  <c:v>834</c:v>
                </c:pt>
                <c:pt idx="2">
                  <c:v>1074</c:v>
                </c:pt>
                <c:pt idx="3">
                  <c:v>1216</c:v>
                </c:pt>
                <c:pt idx="4">
                  <c:v>1397</c:v>
                </c:pt>
                <c:pt idx="5">
                  <c:v>1915</c:v>
                </c:pt>
                <c:pt idx="6">
                  <c:v>2498</c:v>
                </c:pt>
                <c:pt idx="7">
                  <c:v>2108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85923976"/>
        <c:axId val="285923584"/>
      </c:barChart>
      <c:catAx>
        <c:axId val="2859239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85923584"/>
        <c:crosses val="autoZero"/>
        <c:auto val="1"/>
        <c:lblAlgn val="ctr"/>
        <c:lblOffset val="100"/>
        <c:noMultiLvlLbl val="0"/>
      </c:catAx>
      <c:valAx>
        <c:axId val="2859235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859239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40673519976669581"/>
          <c:y val="0.12462302559097373"/>
          <c:w val="0.22903187674059827"/>
          <c:h val="0.27931321084864408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A6ECBD-81E6-4409-8ADD-F1987B03393D}" type="datetimeFigureOut">
              <a:rPr lang="en-US" smtClean="0"/>
              <a:pPr/>
              <a:t>12/22/2014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8C917-D961-48B6-B28C-3888E765CE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587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08C917-D961-48B6-B28C-3888E765CE6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1766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* Anomaly:  One inspection in Q1 of 2011 had an initial discrepancy of over 80,000 firearms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08C917-D961-48B6-B28C-3888E765CE6F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4367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FY 2011 Anomaly:  One inspection in Q1 of 2011 had an initial discrepancy of over 80,000 firearms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08C917-D961-48B6-B28C-3888E765CE6F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6907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12/22/2014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12/22/2014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12/22/2014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42D41FE-685C-4085-A31A-FFBAC186A5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FB0066E-27B9-4B51-9082-016BC3A74AC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499AEE8-1B36-48F4-9684-FDD689127C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A4DC14B-9BD1-47E8-8565-5FC78C8C0D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A09DE06-AFA8-490D-9A8D-0A8F4EB8F4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ADF12C1-B31B-489B-88E4-68C952423E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A3D36C9-F20E-450B-BCD4-804243D919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826EE01-0B44-4A90-A587-9BA8759213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12/22/2014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6267432-858D-4FEF-933C-CC44D62060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77FE1FF-BC8F-49FC-A1FF-E776376CFF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7915425-6F11-4133-A5B7-6BC17249CA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6CD5A66-5680-41C3-B670-7688460E82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53F2B89-D864-4780-8D00-B28C4EE169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46339FC-B0E5-43B1-947E-23C465CB90D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B8507E8-ADD5-434A-B00B-4702C4DE0E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7AE92FB-7FAB-4C2E-B364-6184DD59FC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475E819-22EA-4092-825D-AE5481433E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AABB8A0-0DE2-415C-A7F0-70095A7936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12/22/2014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33B3062-A3F4-4C3A-9AD4-1868F240C0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A80A620-CFC7-471B-AE7F-E6ADF8A109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31DFB0C-CFE3-43E8-BA7D-F3859F899B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6ADC850-B45D-490B-8F0D-2F2933BA0F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49094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9094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9095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9095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9095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90953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90954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90955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90956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pic>
        <p:nvPicPr>
          <p:cNvPr id="17" name="Picture 32" descr="APPROVED ATF SEAL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2057400"/>
            <a:ext cx="2789238" cy="293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Rectangle 14"/>
          <p:cNvSpPr txBox="1">
            <a:spLocks noChangeArrowheads="1"/>
          </p:cNvSpPr>
          <p:nvPr userDrawn="1"/>
        </p:nvSpPr>
        <p:spPr bwMode="auto">
          <a:xfrm>
            <a:off x="152400" y="0"/>
            <a:ext cx="8839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United States Department of Justice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Bureau of Alcohol, Tobacco, Firearms and Explosives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14"/>
          <p:cNvSpPr txBox="1">
            <a:spLocks noChangeArrowheads="1"/>
          </p:cNvSpPr>
          <p:nvPr userDrawn="1"/>
        </p:nvSpPr>
        <p:spPr bwMode="auto">
          <a:xfrm>
            <a:off x="5334000" y="57150"/>
            <a:ext cx="3810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United States Department of Justice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Bureau of Alcohol, Tobacco, Firearms and Explosives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2"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3928BF-BCC4-428E-9D3C-1534DE5E4113}" type="datetimeFigureOut">
              <a:rPr lang="en-US"/>
              <a:pPr/>
              <a:t>12/22/2014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December 2004</a:t>
            </a:r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4881A4-4750-41F3-9D18-F1E3742CBB5F}" type="datetimeFigureOut">
              <a:rPr lang="en-US"/>
              <a:pPr/>
              <a:t>12/22/2014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December 2004</a:t>
            </a:r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CC10E4-D282-4F0C-A288-21F02147FB7A}" type="datetimeFigureOut">
              <a:rPr lang="en-US"/>
              <a:pPr/>
              <a:t>12/22/2014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December 2004</a:t>
            </a:r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F1F67C-DB4E-40B4-8408-A29CC8A00812}" type="datetimeFigureOut">
              <a:rPr lang="en-US"/>
              <a:pPr/>
              <a:t>12/22/2014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December 2004</a:t>
            </a:r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12/22/2014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15D3178-C7DD-4E4D-91C7-8776AFEBA732}" type="datetimeFigureOut">
              <a:rPr lang="en-US"/>
              <a:pPr/>
              <a:t>12/22/2014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December 2004</a:t>
            </a:r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7C1795-C983-4842-A921-5B3E36B2CA74}" type="datetimeFigureOut">
              <a:rPr lang="en-US"/>
              <a:pPr/>
              <a:t>12/22/2014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December 2004</a:t>
            </a:r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961F542-A26B-472B-B2A8-7E0EBBF77ED1}" type="datetimeFigureOut">
              <a:rPr lang="en-US"/>
              <a:pPr/>
              <a:t>12/22/2014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December 2004</a:t>
            </a:r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0B7D46F-20CB-4037-9221-AC2AFCA7AA2A}" type="datetimeFigureOut">
              <a:rPr lang="en-US"/>
              <a:pPr/>
              <a:t>12/22/2014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December 2004</a:t>
            </a:r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4F16A7-E71B-4CA4-8E16-62816883A7AA}" type="datetimeFigureOut">
              <a:rPr lang="en-US"/>
              <a:pPr/>
              <a:t>12/22/2014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December 2004</a:t>
            </a:r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12/22/2014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12/22/2014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12/22/2014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12/22/2014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12/22/2014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1D8BD707-D9CF-40AE-B4C6-C98DA3205C09}" type="datetimeFigureOut">
              <a:rPr lang="en-US" smtClean="0"/>
              <a:pPr/>
              <a:t>12/22/2014</a:t>
            </a:fld>
            <a:endParaRPr lang="en-US"/>
          </a:p>
        </p:txBody>
      </p:sp>
      <p:sp>
        <p:nvSpPr>
          <p:cNvPr id="3133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13352" name="Picture 6" descr="cover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>
    <p:wheel spokes="2"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5394" name="Picture 13" descr="master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3" name="Text Box 9"/>
          <p:cNvSpPr txBox="1">
            <a:spLocks noChangeArrowheads="1"/>
          </p:cNvSpPr>
          <p:nvPr/>
        </p:nvSpPr>
        <p:spPr bwMode="auto">
          <a:xfrm>
            <a:off x="1066800" y="152400"/>
            <a:ext cx="4038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</a:rPr>
              <a:t>Computer Security Training</a:t>
            </a:r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315397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AD80002-8A08-4320-A430-772167BF039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>
    <p:wheel spokes="2"/>
  </p:transition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4C6039A-1EA2-44CC-803C-78B99A33852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>
    <p:wheel spokes="2"/>
  </p:transition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9922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12/22/2014</a:t>
            </a:fld>
            <a:endParaRPr lang="en-US"/>
          </a:p>
        </p:txBody>
      </p:sp>
      <p:sp>
        <p:nvSpPr>
          <p:cNvPr id="148992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489926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9927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9928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9929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9930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89931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89932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89933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89934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489935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</p:sldLayoutIdLst>
  <p:transition>
    <p:wheel spokes="2"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43000" y="5587425"/>
            <a:ext cx="670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Industry Operations Inspection Results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1219200" y="1143000"/>
            <a:ext cx="670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Firearms – FY 2014</a:t>
            </a:r>
            <a:endParaRPr lang="en-US" sz="3200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Revoked/Denied Renewa</a:t>
            </a:r>
            <a:r>
              <a:rPr lang="en-US" dirty="0"/>
              <a:t>l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558367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3959432"/>
              </p:ext>
            </p:extLst>
          </p:nvPr>
        </p:nvGraphicFramePr>
        <p:xfrm>
          <a:off x="152400" y="533400"/>
          <a:ext cx="8839199" cy="6172200"/>
        </p:xfrm>
        <a:graphic>
          <a:graphicData uri="http://schemas.openxmlformats.org/drawingml/2006/table">
            <a:tbl>
              <a:tblPr/>
              <a:tblGrid>
                <a:gridCol w="1801064"/>
                <a:gridCol w="3602128"/>
                <a:gridCol w="83208"/>
                <a:gridCol w="1057756"/>
                <a:gridCol w="85244"/>
                <a:gridCol w="1055720"/>
                <a:gridCol w="87280"/>
                <a:gridCol w="1066799"/>
              </a:tblGrid>
              <a:tr h="218707"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MOST FREQUENTLY CITED FIREARMS VIOLATIONS</a:t>
                      </a:r>
                    </a:p>
                  </a:txBody>
                  <a:tcPr marL="8520" marR="8520" marT="8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YEAR</a:t>
                      </a:r>
                    </a:p>
                  </a:txBody>
                  <a:tcPr marL="8520" marR="8520" marT="85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7434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FY </a:t>
                      </a:r>
                      <a:r>
                        <a:rPr lang="en-US" sz="1200" b="1" i="0" u="none" strike="noStrike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2012</a:t>
                      </a:r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FY </a:t>
                      </a:r>
                      <a:r>
                        <a:rPr lang="en-US" sz="1200" b="1" i="0" u="none" strike="noStrike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2013</a:t>
                      </a:r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FY </a:t>
                      </a:r>
                      <a:r>
                        <a:rPr lang="en-US" sz="1200" b="1" i="0" u="none" strike="noStrike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2014</a:t>
                      </a:r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87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Citation</a:t>
                      </a:r>
                    </a:p>
                  </a:txBody>
                  <a:tcPr marL="8520" marR="8520" marT="8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Violation Description</a:t>
                      </a: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RANK</a:t>
                      </a: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RANK</a:t>
                      </a: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RANK</a:t>
                      </a: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</a:tr>
              <a:tr h="43488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 CFR 478.124(c)(1)</a:t>
                      </a:r>
                    </a:p>
                  </a:txBody>
                  <a:tcPr marL="8520" marR="8520" marT="8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Transferee did not properly complete Section A, F 4473</a:t>
                      </a: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8520" marR="8520" marT="8520" marB="0" anchor="ctr"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</a:tr>
              <a:tr h="43488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 CFR 478.125(e)</a:t>
                      </a:r>
                    </a:p>
                  </a:txBody>
                  <a:tcPr marL="8520" marR="8520" marT="8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Failure to timely record information in bound record (A&amp;D record)</a:t>
                      </a: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8520" marR="8520" marT="8520" marB="0" anchor="ctr"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</a:tr>
              <a:tr h="1304661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 dirty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 CFR 478.21 - (a) - (b)</a:t>
                      </a:r>
                    </a:p>
                  </a:txBody>
                  <a:tcPr marL="8520" marR="8520" marT="8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Failure to complete forms as indicated in instructions (this violation is often cited when the licensee failed to properly complete a form, but there is not a separate regulatory citation addressing the omitted or misdocumented item)</a:t>
                      </a: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</a:tr>
              <a:tr h="43488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 CFR 478.124(c)(3)(iv)</a:t>
                      </a:r>
                    </a:p>
                  </a:txBody>
                  <a:tcPr marL="8520" marR="8520" marT="8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Licensee did not record on F 4473 the date on which NICS was contacted</a:t>
                      </a: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</a:tr>
              <a:tr h="434887">
                <a:tc>
                  <a:txBody>
                    <a:bodyPr/>
                    <a:lstStyle/>
                    <a:p>
                      <a:pPr algn="l" fontAlgn="ctr"/>
                      <a:r>
                        <a:rPr lang="nn-NO" sz="1200" b="1" i="0" u="none" strike="noStrike" dirty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 CFR 478.124(c)(3)(i)</a:t>
                      </a:r>
                    </a:p>
                  </a:txBody>
                  <a:tcPr marL="8520" marR="8520" marT="8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Licensee failed to obtain and/or document purchaser's ID</a:t>
                      </a: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</a:tr>
              <a:tr h="2187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 CFR 478.124(c)(5)</a:t>
                      </a:r>
                    </a:p>
                  </a:txBody>
                  <a:tcPr marL="8520" marR="8520" marT="8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Licensee did not sign and date F 4473</a:t>
                      </a: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</a:tr>
              <a:tr h="43488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 CFR 478.126a</a:t>
                      </a:r>
                    </a:p>
                  </a:txBody>
                  <a:tcPr marL="8520" marR="8520" marT="8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Licensee failed to report multiple handgun sales</a:t>
                      </a: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</a:tr>
              <a:tr h="43488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 CFR 478.124(c)(4)</a:t>
                      </a:r>
                    </a:p>
                  </a:txBody>
                  <a:tcPr marL="8520" marR="8520" marT="8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Licensee failed to properly identify firearm on F 4473</a:t>
                      </a: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</a:tr>
              <a:tr h="6523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 CFR 478.102(a)</a:t>
                      </a:r>
                    </a:p>
                  </a:txBody>
                  <a:tcPr marL="8520" marR="8520" marT="8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Licensee failed to contact NICS and wait stipulated time prior to transfer of firearm </a:t>
                      </a: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</a:tr>
              <a:tr h="6523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 CFR 478.99(c)</a:t>
                      </a:r>
                    </a:p>
                  </a:txBody>
                  <a:tcPr marL="8520" marR="8520" marT="8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Licensee disposed of firearm to a person he had reasonable cause to believe was prohibited</a:t>
                      </a: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en-US" sz="1200" b="1" i="0" u="none" strike="noStrike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20" marR="8520" marT="8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Missing Firearms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1102860"/>
              </p:ext>
            </p:extLst>
          </p:nvPr>
        </p:nvGraphicFramePr>
        <p:xfrm>
          <a:off x="381000" y="1752600"/>
          <a:ext cx="8534400" cy="403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6880"/>
                <a:gridCol w="1706880"/>
                <a:gridCol w="1706880"/>
                <a:gridCol w="1706880"/>
                <a:gridCol w="1706880"/>
              </a:tblGrid>
              <a:tr h="13462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 anchor="ctr"/>
                </a:tc>
              </a:tr>
              <a:tr h="1346200">
                <a:tc>
                  <a:txBody>
                    <a:bodyPr/>
                    <a:lstStyle/>
                    <a:p>
                      <a:r>
                        <a:rPr lang="en-US" dirty="0" smtClean="0"/>
                        <a:t>Initial</a:t>
                      </a:r>
                      <a:r>
                        <a:rPr lang="en-US" baseline="0" dirty="0" smtClean="0"/>
                        <a:t> Inventory Check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85,600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105,431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134,870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325,901</a:t>
                      </a:r>
                      <a:endParaRPr lang="en-US" dirty="0"/>
                    </a:p>
                  </a:txBody>
                  <a:tcPr anchor="ctr"/>
                </a:tc>
              </a:tr>
              <a:tr h="1346200">
                <a:tc>
                  <a:txBody>
                    <a:bodyPr/>
                    <a:lstStyle/>
                    <a:p>
                      <a:r>
                        <a:rPr lang="en-US" dirty="0" smtClean="0"/>
                        <a:t>After Reconciliation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11,906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14,529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14,455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40,890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Firearms Inventory Discrepancies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2325525"/>
              </p:ext>
            </p:extLst>
          </p:nvPr>
        </p:nvGraphicFramePr>
        <p:xfrm>
          <a:off x="609600" y="1417638"/>
          <a:ext cx="7924800" cy="4906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Field IOIs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2881839"/>
              </p:ext>
            </p:extLst>
          </p:nvPr>
        </p:nvGraphicFramePr>
        <p:xfrm>
          <a:off x="1676400" y="2514600"/>
          <a:ext cx="6004240" cy="1884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3617"/>
                <a:gridCol w="986155"/>
                <a:gridCol w="1003617"/>
                <a:gridCol w="1003617"/>
                <a:gridCol w="1003617"/>
                <a:gridCol w="1003617"/>
              </a:tblGrid>
              <a:tr h="9423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 2010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 2011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 2012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FY 2013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 2014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 2015</a:t>
                      </a:r>
                      <a:endParaRPr lang="en-US" dirty="0"/>
                    </a:p>
                  </a:txBody>
                  <a:tcPr anchor="ctr"/>
                </a:tc>
              </a:tr>
              <a:tr h="9423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590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624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618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655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627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646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FFL Qualifications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2530233"/>
              </p:ext>
            </p:extLst>
          </p:nvPr>
        </p:nvGraphicFramePr>
        <p:xfrm>
          <a:off x="457200" y="1417638"/>
          <a:ext cx="8229600" cy="5059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sz="3600" dirty="0" smtClean="0"/>
              <a:t>Firearms Industry by License Type</a:t>
            </a:r>
            <a:endParaRPr lang="en-US" sz="3600" dirty="0"/>
          </a:p>
        </p:txBody>
      </p:sp>
      <p:sp>
        <p:nvSpPr>
          <p:cNvPr id="11" name="TextBox 1"/>
          <p:cNvSpPr txBox="1"/>
          <p:nvPr/>
        </p:nvSpPr>
        <p:spPr>
          <a:xfrm>
            <a:off x="7421880" y="2743200"/>
            <a:ext cx="1645920" cy="304779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>
                <a:solidFill>
                  <a:srgbClr val="FFFFFF"/>
                </a:solidFill>
              </a:rPr>
              <a:t>07-MFG Firearms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12" name="TextBox 1"/>
          <p:cNvSpPr txBox="1"/>
          <p:nvPr/>
        </p:nvSpPr>
        <p:spPr>
          <a:xfrm>
            <a:off x="7421880" y="3047996"/>
            <a:ext cx="1645920" cy="304823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>
                <a:solidFill>
                  <a:srgbClr val="FFFFFF"/>
                </a:solidFill>
              </a:rPr>
              <a:t>08-Importer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13" name="TextBox 1"/>
          <p:cNvSpPr txBox="1"/>
          <p:nvPr/>
        </p:nvSpPr>
        <p:spPr>
          <a:xfrm>
            <a:off x="7421880" y="3352819"/>
            <a:ext cx="1645920" cy="304779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>
                <a:solidFill>
                  <a:srgbClr val="FFFFFF"/>
                </a:solidFill>
              </a:rPr>
              <a:t>09-DD Dealer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14" name="TextBox 1"/>
          <p:cNvSpPr txBox="1"/>
          <p:nvPr/>
        </p:nvSpPr>
        <p:spPr>
          <a:xfrm>
            <a:off x="7421880" y="3657598"/>
            <a:ext cx="1645920" cy="304823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>
                <a:solidFill>
                  <a:srgbClr val="FFFFFF"/>
                </a:solidFill>
              </a:rPr>
              <a:t>10-DD MFG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15" name="TextBox 1"/>
          <p:cNvSpPr txBox="1"/>
          <p:nvPr/>
        </p:nvSpPr>
        <p:spPr>
          <a:xfrm>
            <a:off x="7421880" y="3962421"/>
            <a:ext cx="1645920" cy="304779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>
                <a:solidFill>
                  <a:srgbClr val="FFFFFF"/>
                </a:solidFill>
              </a:rPr>
              <a:t>11-DD Importer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16" name="Straight Connector 15"/>
          <p:cNvSpPr/>
          <p:nvPr/>
        </p:nvSpPr>
        <p:spPr bwMode="auto">
          <a:xfrm flipH="1">
            <a:off x="5943600" y="2971800"/>
            <a:ext cx="14478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7" name="Straight Connector 16"/>
          <p:cNvSpPr/>
          <p:nvPr/>
        </p:nvSpPr>
        <p:spPr bwMode="auto">
          <a:xfrm flipH="1">
            <a:off x="5562600" y="2667000"/>
            <a:ext cx="18288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8" name="Elbow Connector 17"/>
          <p:cNvSpPr/>
          <p:nvPr/>
        </p:nvSpPr>
        <p:spPr bwMode="auto">
          <a:xfrm>
            <a:off x="6248400" y="3276600"/>
            <a:ext cx="1143000" cy="228600"/>
          </a:xfrm>
          <a:prstGeom prst="bentConnector3">
            <a:avLst>
              <a:gd name="adj1" fmla="val 88571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9" name="Elbow Connector 18"/>
          <p:cNvSpPr/>
          <p:nvPr/>
        </p:nvSpPr>
        <p:spPr bwMode="auto">
          <a:xfrm>
            <a:off x="6248400" y="3352800"/>
            <a:ext cx="1143000" cy="457200"/>
          </a:xfrm>
          <a:prstGeom prst="bentConnector3">
            <a:avLst>
              <a:gd name="adj1" fmla="val 78571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0" name="Elbow Connector 19"/>
          <p:cNvSpPr/>
          <p:nvPr/>
        </p:nvSpPr>
        <p:spPr bwMode="auto">
          <a:xfrm>
            <a:off x="6324600" y="3581400"/>
            <a:ext cx="1066800" cy="609600"/>
          </a:xfrm>
          <a:prstGeom prst="bentConnector3">
            <a:avLst>
              <a:gd name="adj1" fmla="val 65715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1" name="Straight Connector 20"/>
          <p:cNvSpPr/>
          <p:nvPr/>
        </p:nvSpPr>
        <p:spPr bwMode="auto">
          <a:xfrm>
            <a:off x="8328977" y="4114810"/>
            <a:ext cx="357823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2" name="TextBox 1"/>
          <p:cNvSpPr txBox="1"/>
          <p:nvPr/>
        </p:nvSpPr>
        <p:spPr>
          <a:xfrm>
            <a:off x="7421880" y="2438400"/>
            <a:ext cx="1645920" cy="304823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>
                <a:solidFill>
                  <a:srgbClr val="FFFFFF"/>
                </a:solidFill>
              </a:rPr>
              <a:t>06-MFG Ammo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29" name="Straight Connector 28"/>
          <p:cNvSpPr/>
          <p:nvPr/>
        </p:nvSpPr>
        <p:spPr bwMode="auto">
          <a:xfrm flipH="1">
            <a:off x="6096000" y="3200400"/>
            <a:ext cx="12954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graphicFrame>
        <p:nvGraphicFramePr>
          <p:cNvPr id="23" name="Content Placeholder 2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4591294"/>
              </p:ext>
            </p:extLst>
          </p:nvPr>
        </p:nvGraphicFramePr>
        <p:xfrm>
          <a:off x="675861" y="2156618"/>
          <a:ext cx="6705600" cy="4068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504757" y="46482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01-Dealer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 rot="19122992">
            <a:off x="1823627" y="4574297"/>
            <a:ext cx="15852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02-Pawnbroker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09800" y="3047979"/>
            <a:ext cx="1493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03-Collector</a:t>
            </a:r>
            <a:endParaRPr lang="en-US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Active Licenses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451969"/>
              </p:ext>
            </p:extLst>
          </p:nvPr>
        </p:nvGraphicFramePr>
        <p:xfrm>
          <a:off x="1143000" y="1559560"/>
          <a:ext cx="70104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0"/>
                <a:gridCol w="1676400"/>
                <a:gridCol w="1600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0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Type</a:t>
                      </a:r>
                      <a:endParaRPr lang="en-US" i="0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Number</a:t>
                      </a:r>
                      <a:endParaRPr lang="en-US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Percent</a:t>
                      </a:r>
                      <a:endParaRPr lang="en-US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01-Dealer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55,277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39.34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02-Pawnbroker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8,084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5.75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03-Collector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63,014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44.84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06-MFG of Ammo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2,582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1.84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07-MFG of Firearms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9,900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7.04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08-Importer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1,125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0.80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09-DD Dealer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0.05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10-DD MFG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284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0.20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11-DD Importer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198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0.14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Total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140,528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100%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733800" y="1066800"/>
            <a:ext cx="2209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(as of December 10, 2014)</a:t>
            </a:r>
            <a:endParaRPr lang="en-US" sz="1400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/>
          <a:lstStyle/>
          <a:p>
            <a:r>
              <a:rPr lang="en-US" dirty="0" smtClean="0"/>
              <a:t>Purpose </a:t>
            </a:r>
            <a:r>
              <a:rPr lang="en-US" dirty="0" smtClean="0"/>
              <a:t>of Inspections</a:t>
            </a:r>
            <a:br>
              <a:rPr lang="en-US" dirty="0" smtClean="0"/>
            </a:br>
            <a:r>
              <a:rPr lang="en-US" dirty="0" smtClean="0">
                <a:solidFill>
                  <a:srgbClr val="FFC000"/>
                </a:solidFill>
              </a:rPr>
              <a:t>Public Safety!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276600"/>
          </a:xfrm>
        </p:spPr>
        <p:txBody>
          <a:bodyPr/>
          <a:lstStyle/>
          <a:p>
            <a:r>
              <a:rPr lang="en-US" dirty="0" smtClean="0"/>
              <a:t>Evaluate the level of compliance.</a:t>
            </a:r>
          </a:p>
          <a:p>
            <a:r>
              <a:rPr lang="en-US" dirty="0" smtClean="0"/>
              <a:t>Educate the licensee on regulatory requirements.</a:t>
            </a:r>
          </a:p>
          <a:p>
            <a:r>
              <a:rPr lang="en-US" dirty="0" smtClean="0"/>
              <a:t>Promote voluntary internal controls to improve public safety.</a:t>
            </a:r>
          </a:p>
          <a:p>
            <a:r>
              <a:rPr lang="en-US" dirty="0" smtClean="0"/>
              <a:t>Detect diversion if present.</a:t>
            </a:r>
            <a:endParaRPr lang="en-US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FY 2014</a:t>
            </a:r>
            <a:br>
              <a:rPr lang="en-US" sz="3600" dirty="0" smtClean="0"/>
            </a:br>
            <a:r>
              <a:rPr lang="en-US" sz="3600" dirty="0" smtClean="0"/>
              <a:t>Compliance Inspections Conducted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5401332"/>
              </p:ext>
            </p:extLst>
          </p:nvPr>
        </p:nvGraphicFramePr>
        <p:xfrm>
          <a:off x="1600200" y="1981200"/>
          <a:ext cx="61722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1000"/>
                <a:gridCol w="1981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Result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Percent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 Violations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47.61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Report of Violations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13.07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Warning</a:t>
                      </a:r>
                      <a:r>
                        <a:rPr lang="en-US" baseline="0" dirty="0" smtClean="0"/>
                        <a:t> Letter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12.90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Warning Conference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6.12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Revoked/Deny Renewal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0.71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Surrender in lieu</a:t>
                      </a:r>
                      <a:r>
                        <a:rPr lang="en-US" baseline="0" dirty="0" smtClean="0"/>
                        <a:t> of Revocation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0.27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Other (</a:t>
                      </a:r>
                      <a:r>
                        <a:rPr lang="en-US" dirty="0" err="1" smtClean="0"/>
                        <a:t>eg</a:t>
                      </a:r>
                      <a:r>
                        <a:rPr lang="en-US" dirty="0" smtClean="0"/>
                        <a:t>., OOB, etc.)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19.32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Total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100.00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Five </a:t>
            </a:r>
            <a:r>
              <a:rPr lang="en-US" dirty="0" smtClean="0"/>
              <a:t>Years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3429242"/>
              </p:ext>
            </p:extLst>
          </p:nvPr>
        </p:nvGraphicFramePr>
        <p:xfrm>
          <a:off x="457200" y="2133600"/>
          <a:ext cx="82296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1066800"/>
                <a:gridCol w="1143000"/>
                <a:gridCol w="1066800"/>
                <a:gridCol w="990600"/>
                <a:gridCol w="914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Result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 Violations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50.23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50.32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48.21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48.73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47.61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Report of Violations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12.96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12.55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11.17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13.79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13.07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Warning</a:t>
                      </a:r>
                      <a:r>
                        <a:rPr lang="en-US" baseline="0" dirty="0" smtClean="0"/>
                        <a:t> Letter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13.36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11.78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7.19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14.21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12.90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Warning Conference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7.78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6.02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7.18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7.04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6.12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Revoked/Deny Renewal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.64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.54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.60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.69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.71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Surrender in lieu</a:t>
                      </a:r>
                      <a:r>
                        <a:rPr lang="en-US" baseline="0" dirty="0" smtClean="0"/>
                        <a:t> of Revocation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.31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.32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.17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.37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.27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Other (OOB, etc.)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14.72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18.47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25.49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15.17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19.32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Total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100.00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100.00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100.00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100.00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100.00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 bwMode="auto">
          <a:xfrm>
            <a:off x="3505200" y="1676400"/>
            <a:ext cx="5181600" cy="457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62600" y="16002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Percent</a:t>
            </a:r>
            <a:endParaRPr lang="en-US" sz="2800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Compliance Inspections</a:t>
            </a:r>
            <a:endParaRPr lang="en-US" sz="40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639374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Violations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868875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Adverse Action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655023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ssword awareness for FD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Password awareness for FD</Template>
  <TotalTime>13878</TotalTime>
  <Words>563</Words>
  <Application>Microsoft Office PowerPoint</Application>
  <PresentationFormat>On-screen Show (4:3)</PresentationFormat>
  <Paragraphs>226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Arial</vt:lpstr>
      <vt:lpstr>Calibri</vt:lpstr>
      <vt:lpstr>Garamond</vt:lpstr>
      <vt:lpstr>Times</vt:lpstr>
      <vt:lpstr>Times New Roman</vt:lpstr>
      <vt:lpstr>Wingdings</vt:lpstr>
      <vt:lpstr>Password awareness for FD</vt:lpstr>
      <vt:lpstr>Blank Presentation</vt:lpstr>
      <vt:lpstr>Custom Design</vt:lpstr>
      <vt:lpstr>Stream</vt:lpstr>
      <vt:lpstr>PowerPoint Presentation</vt:lpstr>
      <vt:lpstr>Firearms Industry by License Type</vt:lpstr>
      <vt:lpstr>Active Licenses</vt:lpstr>
      <vt:lpstr>Purpose of Inspections Public Safety!</vt:lpstr>
      <vt:lpstr>FY 2014 Compliance Inspections Conducted</vt:lpstr>
      <vt:lpstr>Last Five Years</vt:lpstr>
      <vt:lpstr>Compliance Inspections</vt:lpstr>
      <vt:lpstr>No Violations</vt:lpstr>
      <vt:lpstr>No Adverse Action</vt:lpstr>
      <vt:lpstr>Revoked/Denied Renewal</vt:lpstr>
      <vt:lpstr>PowerPoint Presentation</vt:lpstr>
      <vt:lpstr>Missing Firearms</vt:lpstr>
      <vt:lpstr>Firearms Inventory Discrepancies</vt:lpstr>
      <vt:lpstr>Field IOIs</vt:lpstr>
      <vt:lpstr>FFL Qualifications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Vanderwerf, Russel M.</dc:creator>
  <cp:lastModifiedBy>Vanderwerf, Russel M.</cp:lastModifiedBy>
  <cp:revision>555</cp:revision>
  <dcterms:created xsi:type="dcterms:W3CDTF">2006-08-16T00:00:00Z</dcterms:created>
  <dcterms:modified xsi:type="dcterms:W3CDTF">2014-12-22T14:47:37Z</dcterms:modified>
</cp:coreProperties>
</file>