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  <p:sldMasterId id="2147483795" r:id="rId4"/>
  </p:sldMasterIdLst>
  <p:notesMasterIdLst>
    <p:notesMasterId r:id="rId20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78" r:id="rId16"/>
    <p:sldId id="268" r:id="rId17"/>
    <p:sldId id="27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  <a:srgbClr val="4C4A50"/>
    <a:srgbClr val="FF3300"/>
    <a:srgbClr val="304435"/>
    <a:srgbClr val="51253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1" autoAdjust="0"/>
  </p:normalViewPr>
  <p:slideViewPr>
    <p:cSldViewPr>
      <p:cViewPr varScale="1">
        <p:scale>
          <a:sx n="51" d="100"/>
          <a:sy n="51" d="100"/>
        </p:scale>
        <p:origin x="124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7456101522747823E-2"/>
          <c:w val="0.95833333333333337"/>
          <c:h val="0.93133048054162904"/>
        </c:manualLayout>
      </c:layout>
      <c:pie3DChart>
        <c:varyColors val="1"/>
        <c:ser>
          <c:idx val="0"/>
          <c:order val="0"/>
          <c:explosion val="25"/>
          <c:cat>
            <c:strRef>
              <c:f>Sheet1!$C$9:$C$17</c:f>
              <c:strCache>
                <c:ptCount val="9"/>
                <c:pt idx="0">
                  <c:v>01-Dealer</c:v>
                </c:pt>
                <c:pt idx="1">
                  <c:v>02-Pawnbroker</c:v>
                </c:pt>
                <c:pt idx="2">
                  <c:v>03-Collector</c:v>
                </c:pt>
                <c:pt idx="3">
                  <c:v>06-MFG of Ammo</c:v>
                </c:pt>
                <c:pt idx="4">
                  <c:v>07-MFG of Firearms</c:v>
                </c:pt>
                <c:pt idx="5">
                  <c:v>08-Importer</c:v>
                </c:pt>
                <c:pt idx="6">
                  <c:v>09-DD Dealer</c:v>
                </c:pt>
                <c:pt idx="7">
                  <c:v>10-DD MFG</c:v>
                </c:pt>
                <c:pt idx="8">
                  <c:v>11-DD Importer</c:v>
                </c:pt>
              </c:strCache>
            </c:strRef>
          </c:cat>
          <c:val>
            <c:numRef>
              <c:f>Sheet1!$D$9:$D$17</c:f>
              <c:numCache>
                <c:formatCode>0.00%</c:formatCode>
                <c:ptCount val="9"/>
                <c:pt idx="0">
                  <c:v>0.39335221450529434</c:v>
                </c:pt>
                <c:pt idx="1">
                  <c:v>5.7525902311283163E-2</c:v>
                </c:pt>
                <c:pt idx="2">
                  <c:v>0.44840885802117725</c:v>
                </c:pt>
                <c:pt idx="3">
                  <c:v>1.8373562564044175E-2</c:v>
                </c:pt>
                <c:pt idx="4">
                  <c:v>7.0448593874530341E-2</c:v>
                </c:pt>
                <c:pt idx="5">
                  <c:v>8.0055220311966296E-3</c:v>
                </c:pt>
                <c:pt idx="6">
                  <c:v>4.5542525333029714E-4</c:v>
                </c:pt>
                <c:pt idx="7">
                  <c:v>2.0209495616531938E-3</c:v>
                </c:pt>
                <c:pt idx="8">
                  <c:v>1.4089718774906068E-3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Sheet2!$A$8:$J$8</c:f>
              <c:strCache>
                <c:ptCount val="10"/>
                <c:pt idx="0">
                  <c:v>FY 2005</c:v>
                </c:pt>
                <c:pt idx="1">
                  <c:v>FY 2006</c:v>
                </c:pt>
                <c:pt idx="2">
                  <c:v>FY 2007</c:v>
                </c:pt>
                <c:pt idx="3">
                  <c:v>FY 2008</c:v>
                </c:pt>
                <c:pt idx="4">
                  <c:v>FY 2009</c:v>
                </c:pt>
                <c:pt idx="5">
                  <c:v>FY 2010</c:v>
                </c:pt>
                <c:pt idx="6">
                  <c:v>FY 2011</c:v>
                </c:pt>
                <c:pt idx="7">
                  <c:v>FY 2012</c:v>
                </c:pt>
                <c:pt idx="8">
                  <c:v>FY 2013</c:v>
                </c:pt>
                <c:pt idx="9">
                  <c:v>FY 2014</c:v>
                </c:pt>
              </c:strCache>
            </c:strRef>
          </c:cat>
          <c:val>
            <c:numRef>
              <c:f>Sheet2!$A$9:$J$9</c:f>
              <c:numCache>
                <c:formatCode>General</c:formatCode>
                <c:ptCount val="10"/>
                <c:pt idx="0">
                  <c:v>5189</c:v>
                </c:pt>
                <c:pt idx="1">
                  <c:v>7294</c:v>
                </c:pt>
                <c:pt idx="2">
                  <c:v>10141</c:v>
                </c:pt>
                <c:pt idx="3">
                  <c:v>11100</c:v>
                </c:pt>
                <c:pt idx="4">
                  <c:v>11375</c:v>
                </c:pt>
                <c:pt idx="5">
                  <c:v>10538</c:v>
                </c:pt>
                <c:pt idx="6">
                  <c:v>13159</c:v>
                </c:pt>
                <c:pt idx="7">
                  <c:v>11417</c:v>
                </c:pt>
                <c:pt idx="8">
                  <c:v>10002</c:v>
                </c:pt>
                <c:pt idx="9">
                  <c:v>10436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25152"/>
        <c:axId val="285924368"/>
      </c:lineChart>
      <c:catAx>
        <c:axId val="28592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4368"/>
        <c:crosses val="autoZero"/>
        <c:auto val="1"/>
        <c:lblAlgn val="ctr"/>
        <c:lblOffset val="100"/>
        <c:noMultiLvlLbl val="0"/>
      </c:catAx>
      <c:valAx>
        <c:axId val="285924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925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Sheet3!$B$5:$K$5</c:f>
              <c:strCache>
                <c:ptCount val="10"/>
                <c:pt idx="0">
                  <c:v>FY 2005</c:v>
                </c:pt>
                <c:pt idx="1">
                  <c:v>FY 2006</c:v>
                </c:pt>
                <c:pt idx="2">
                  <c:v>FY 2007</c:v>
                </c:pt>
                <c:pt idx="3">
                  <c:v>FY 2008</c:v>
                </c:pt>
                <c:pt idx="4">
                  <c:v>FY 2009</c:v>
                </c:pt>
                <c:pt idx="5">
                  <c:v>FY 2010</c:v>
                </c:pt>
                <c:pt idx="6">
                  <c:v>FY 2011</c:v>
                </c:pt>
                <c:pt idx="7">
                  <c:v>FY 2012</c:v>
                </c:pt>
                <c:pt idx="8">
                  <c:v>FY 2013</c:v>
                </c:pt>
                <c:pt idx="9">
                  <c:v>FY 2014</c:v>
                </c:pt>
              </c:strCache>
            </c:strRef>
          </c:cat>
          <c:val>
            <c:numRef>
              <c:f>Sheet3!$B$6:$K$6</c:f>
              <c:numCache>
                <c:formatCode>0.00%</c:formatCode>
                <c:ptCount val="10"/>
                <c:pt idx="0">
                  <c:v>0.38099826556176525</c:v>
                </c:pt>
                <c:pt idx="1">
                  <c:v>0.42500685494927337</c:v>
                </c:pt>
                <c:pt idx="2">
                  <c:v>0.41189231831180356</c:v>
                </c:pt>
                <c:pt idx="3">
                  <c:v>0.47045045045045047</c:v>
                </c:pt>
                <c:pt idx="4">
                  <c:v>0.53787058012410105</c:v>
                </c:pt>
                <c:pt idx="5">
                  <c:v>0.50227747200607331</c:v>
                </c:pt>
                <c:pt idx="6">
                  <c:v>0.50322972870278893</c:v>
                </c:pt>
                <c:pt idx="7">
                  <c:v>0.50380000000000003</c:v>
                </c:pt>
                <c:pt idx="8">
                  <c:v>0.48730000000000001</c:v>
                </c:pt>
                <c:pt idx="9">
                  <c:v>0.47610000000000002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25936"/>
        <c:axId val="285927504"/>
      </c:lineChart>
      <c:catAx>
        <c:axId val="28592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7504"/>
        <c:crosses val="autoZero"/>
        <c:auto val="1"/>
        <c:lblAlgn val="ctr"/>
        <c:lblOffset val="100"/>
        <c:noMultiLvlLbl val="0"/>
      </c:catAx>
      <c:valAx>
        <c:axId val="28592750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8592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Sheet3!$M$5:$V$5</c:f>
              <c:strCache>
                <c:ptCount val="10"/>
                <c:pt idx="0">
                  <c:v>FY 2005</c:v>
                </c:pt>
                <c:pt idx="1">
                  <c:v>FY 2006</c:v>
                </c:pt>
                <c:pt idx="2">
                  <c:v>FY 2007</c:v>
                </c:pt>
                <c:pt idx="3">
                  <c:v>FY 2008</c:v>
                </c:pt>
                <c:pt idx="4">
                  <c:v>FY 2009</c:v>
                </c:pt>
                <c:pt idx="5">
                  <c:v>FY 2010</c:v>
                </c:pt>
                <c:pt idx="6">
                  <c:v>FY 2011</c:v>
                </c:pt>
                <c:pt idx="7">
                  <c:v>FY 2012</c:v>
                </c:pt>
                <c:pt idx="8">
                  <c:v>FY 2013</c:v>
                </c:pt>
                <c:pt idx="9">
                  <c:v>FY 2014</c:v>
                </c:pt>
              </c:strCache>
            </c:strRef>
          </c:cat>
          <c:val>
            <c:numRef>
              <c:f>Sheet3!$M$6:$V$6</c:f>
              <c:numCache>
                <c:formatCode>0.00%</c:formatCode>
                <c:ptCount val="10"/>
                <c:pt idx="0">
                  <c:v>0.48699171323954515</c:v>
                </c:pt>
                <c:pt idx="1">
                  <c:v>0.53962160680010962</c:v>
                </c:pt>
                <c:pt idx="2">
                  <c:v>0.54491667488413364</c:v>
                </c:pt>
                <c:pt idx="3">
                  <c:v>0.58423423423423426</c:v>
                </c:pt>
                <c:pt idx="4">
                  <c:v>0.64384910863784106</c:v>
                </c:pt>
                <c:pt idx="5">
                  <c:v>0.63190358701840965</c:v>
                </c:pt>
                <c:pt idx="6">
                  <c:v>0.62877118322060943</c:v>
                </c:pt>
                <c:pt idx="7">
                  <c:v>0.63280000000000003</c:v>
                </c:pt>
                <c:pt idx="8">
                  <c:v>0.62519999999999998</c:v>
                </c:pt>
                <c:pt idx="9">
                  <c:v>0.60680000000000001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29464"/>
        <c:axId val="285922016"/>
      </c:lineChart>
      <c:catAx>
        <c:axId val="285929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2016"/>
        <c:crosses val="autoZero"/>
        <c:auto val="1"/>
        <c:lblAlgn val="ctr"/>
        <c:lblOffset val="100"/>
        <c:noMultiLvlLbl val="0"/>
      </c:catAx>
      <c:valAx>
        <c:axId val="2859220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85929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Sheet3!$B$29:$K$29</c:f>
              <c:strCache>
                <c:ptCount val="10"/>
                <c:pt idx="0">
                  <c:v>FY 2005</c:v>
                </c:pt>
                <c:pt idx="1">
                  <c:v>FY 2006</c:v>
                </c:pt>
                <c:pt idx="2">
                  <c:v>FY 2007</c:v>
                </c:pt>
                <c:pt idx="3">
                  <c:v>FY 2008</c:v>
                </c:pt>
                <c:pt idx="4">
                  <c:v>FY 2009</c:v>
                </c:pt>
                <c:pt idx="5">
                  <c:v>FY 2010</c:v>
                </c:pt>
                <c:pt idx="6">
                  <c:v>FY 2011</c:v>
                </c:pt>
                <c:pt idx="7">
                  <c:v>FY 2012</c:v>
                </c:pt>
                <c:pt idx="8">
                  <c:v>FY 2013</c:v>
                </c:pt>
                <c:pt idx="9">
                  <c:v>FY 2014</c:v>
                </c:pt>
              </c:strCache>
            </c:strRef>
          </c:cat>
          <c:val>
            <c:numRef>
              <c:f>Sheet3!$B$30:$K$30</c:f>
              <c:numCache>
                <c:formatCode>0.00%</c:formatCode>
                <c:ptCount val="10"/>
                <c:pt idx="0">
                  <c:v>2.4667566005010598E-2</c:v>
                </c:pt>
                <c:pt idx="1">
                  <c:v>2.0701946805593639E-2</c:v>
                </c:pt>
                <c:pt idx="2">
                  <c:v>9.5651316438221078E-3</c:v>
                </c:pt>
                <c:pt idx="3">
                  <c:v>8.4684684684684687E-3</c:v>
                </c:pt>
                <c:pt idx="4">
                  <c:v>6.3035555993302475E-3</c:v>
                </c:pt>
                <c:pt idx="5">
                  <c:v>6.3579426836211806E-3</c:v>
                </c:pt>
                <c:pt idx="6">
                  <c:v>5.3955467740709777E-3</c:v>
                </c:pt>
                <c:pt idx="7">
                  <c:v>6.1999999999999998E-3</c:v>
                </c:pt>
                <c:pt idx="8">
                  <c:v>6.8999999999999999E-3</c:v>
                </c:pt>
                <c:pt idx="9">
                  <c:v>7.1000000000000004E-3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5922408"/>
        <c:axId val="285926720"/>
      </c:lineChart>
      <c:catAx>
        <c:axId val="285922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6720"/>
        <c:crosses val="autoZero"/>
        <c:auto val="1"/>
        <c:lblAlgn val="ctr"/>
        <c:lblOffset val="100"/>
        <c:noMultiLvlLbl val="0"/>
      </c:catAx>
      <c:valAx>
        <c:axId val="2859267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85922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56531395114073"/>
          <c:y val="2.8252405949256338E-2"/>
          <c:w val="0.8277256208358571"/>
          <c:h val="0.92387550586289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Sheet4!$A$3</c:f>
              <c:strCache>
                <c:ptCount val="1"/>
                <c:pt idx="0">
                  <c:v>Initial</c:v>
                </c:pt>
              </c:strCache>
            </c:strRef>
          </c:tx>
          <c:invertIfNegative val="0"/>
          <c:cat>
            <c:strRef>
              <c:f>Sheet4!$B$2:$I$2</c:f>
              <c:strCache>
                <c:ptCount val="8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</c:v>
                </c:pt>
                <c:pt idx="6">
                  <c:v>FY 2013</c:v>
                </c:pt>
                <c:pt idx="7">
                  <c:v>FY 2014</c:v>
                </c:pt>
              </c:strCache>
            </c:strRef>
          </c:cat>
          <c:val>
            <c:numRef>
              <c:f>Sheet4!$B$3:$I$3</c:f>
              <c:numCache>
                <c:formatCode>General</c:formatCode>
                <c:ptCount val="8"/>
                <c:pt idx="0">
                  <c:v>125905</c:v>
                </c:pt>
                <c:pt idx="1">
                  <c:v>116380</c:v>
                </c:pt>
                <c:pt idx="2">
                  <c:v>101648</c:v>
                </c:pt>
                <c:pt idx="3">
                  <c:v>87225</c:v>
                </c:pt>
                <c:pt idx="4">
                  <c:v>177514</c:v>
                </c:pt>
                <c:pt idx="5">
                  <c:v>85600</c:v>
                </c:pt>
                <c:pt idx="6">
                  <c:v>105431</c:v>
                </c:pt>
                <c:pt idx="7" formatCode="#,##0">
                  <c:v>134870</c:v>
                </c:pt>
              </c:numCache>
            </c:numRef>
          </c:val>
        </c:ser>
        <c:ser>
          <c:idx val="1"/>
          <c:order val="1"/>
          <c:tx>
            <c:strRef>
              <c:f>Sheet4!$A$4</c:f>
              <c:strCache>
                <c:ptCount val="1"/>
                <c:pt idx="0">
                  <c:v>Final</c:v>
                </c:pt>
              </c:strCache>
            </c:strRef>
          </c:tx>
          <c:invertIfNegative val="0"/>
          <c:cat>
            <c:strRef>
              <c:f>Sheet4!$B$2:$I$2</c:f>
              <c:strCache>
                <c:ptCount val="8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</c:v>
                </c:pt>
                <c:pt idx="6">
                  <c:v>FY 2013</c:v>
                </c:pt>
                <c:pt idx="7">
                  <c:v>FY 2014</c:v>
                </c:pt>
              </c:strCache>
            </c:strRef>
          </c:cat>
          <c:val>
            <c:numRef>
              <c:f>Sheet4!$B$4:$I$4</c:f>
              <c:numCache>
                <c:formatCode>General</c:formatCode>
                <c:ptCount val="8"/>
                <c:pt idx="0">
                  <c:v>31203</c:v>
                </c:pt>
                <c:pt idx="1">
                  <c:v>22770</c:v>
                </c:pt>
                <c:pt idx="2">
                  <c:v>18323</c:v>
                </c:pt>
                <c:pt idx="3">
                  <c:v>21041</c:v>
                </c:pt>
                <c:pt idx="4">
                  <c:v>18527</c:v>
                </c:pt>
                <c:pt idx="5">
                  <c:v>11906</c:v>
                </c:pt>
                <c:pt idx="6">
                  <c:v>14529</c:v>
                </c:pt>
                <c:pt idx="7" formatCode="#,##0">
                  <c:v>14455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923192"/>
        <c:axId val="285929072"/>
      </c:barChart>
      <c:catAx>
        <c:axId val="285923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9072"/>
        <c:crosses val="autoZero"/>
        <c:auto val="1"/>
        <c:lblAlgn val="ctr"/>
        <c:lblOffset val="100"/>
        <c:noMultiLvlLbl val="0"/>
      </c:catAx>
      <c:valAx>
        <c:axId val="28592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923192"/>
        <c:crosses val="autoZero"/>
        <c:crossBetween val="between"/>
      </c:valAx>
      <c:spPr>
        <a:noFill/>
      </c:spPr>
    </c:plotArea>
    <c:legend>
      <c:legendPos val="r"/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263196267133288E-2"/>
          <c:y val="5.1400554097404488E-2"/>
          <c:w val="0.92181187421016808"/>
          <c:h val="0.87278277379637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Sheet4!$A$23</c:f>
              <c:strCache>
                <c:ptCount val="1"/>
                <c:pt idx="0">
                  <c:v>Qualifications</c:v>
                </c:pt>
              </c:strCache>
            </c:strRef>
          </c:tx>
          <c:invertIfNegative val="0"/>
          <c:cat>
            <c:strRef>
              <c:f>Sheet4!$B$22:$I$22</c:f>
              <c:strCache>
                <c:ptCount val="8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</c:v>
                </c:pt>
                <c:pt idx="6">
                  <c:v>FY 2013</c:v>
                </c:pt>
                <c:pt idx="7">
                  <c:v>FY 2014</c:v>
                </c:pt>
              </c:strCache>
            </c:strRef>
          </c:cat>
          <c:val>
            <c:numRef>
              <c:f>Sheet4!$B$23:$I$23</c:f>
              <c:numCache>
                <c:formatCode>General</c:formatCode>
                <c:ptCount val="8"/>
                <c:pt idx="0">
                  <c:v>5174</c:v>
                </c:pt>
                <c:pt idx="1">
                  <c:v>5347</c:v>
                </c:pt>
                <c:pt idx="2">
                  <c:v>6931</c:v>
                </c:pt>
                <c:pt idx="3">
                  <c:v>7575</c:v>
                </c:pt>
                <c:pt idx="4">
                  <c:v>7992</c:v>
                </c:pt>
                <c:pt idx="5">
                  <c:v>12258</c:v>
                </c:pt>
                <c:pt idx="6">
                  <c:v>12001</c:v>
                </c:pt>
                <c:pt idx="7">
                  <c:v>10288</c:v>
                </c:pt>
              </c:numCache>
            </c:numRef>
          </c:val>
        </c:ser>
        <c:ser>
          <c:idx val="1"/>
          <c:order val="1"/>
          <c:tx>
            <c:strRef>
              <c:f>Sheet4!$A$24</c:f>
              <c:strCache>
                <c:ptCount val="1"/>
                <c:pt idx="0">
                  <c:v>Denied, Abandon, Withdrawn</c:v>
                </c:pt>
              </c:strCache>
            </c:strRef>
          </c:tx>
          <c:invertIfNegative val="0"/>
          <c:cat>
            <c:strRef>
              <c:f>Sheet4!$B$22:$I$22</c:f>
              <c:strCache>
                <c:ptCount val="8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  <c:pt idx="5">
                  <c:v>FY 2012</c:v>
                </c:pt>
                <c:pt idx="6">
                  <c:v>FY 2013</c:v>
                </c:pt>
                <c:pt idx="7">
                  <c:v>FY 2014</c:v>
                </c:pt>
              </c:strCache>
            </c:strRef>
          </c:cat>
          <c:val>
            <c:numRef>
              <c:f>Sheet4!$B$24:$I$24</c:f>
              <c:numCache>
                <c:formatCode>General</c:formatCode>
                <c:ptCount val="8"/>
                <c:pt idx="0">
                  <c:v>761</c:v>
                </c:pt>
                <c:pt idx="1">
                  <c:v>834</c:v>
                </c:pt>
                <c:pt idx="2">
                  <c:v>1074</c:v>
                </c:pt>
                <c:pt idx="3">
                  <c:v>1216</c:v>
                </c:pt>
                <c:pt idx="4">
                  <c:v>1397</c:v>
                </c:pt>
                <c:pt idx="5">
                  <c:v>1915</c:v>
                </c:pt>
                <c:pt idx="6">
                  <c:v>2498</c:v>
                </c:pt>
                <c:pt idx="7">
                  <c:v>2108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923976"/>
        <c:axId val="285923584"/>
      </c:barChart>
      <c:catAx>
        <c:axId val="285923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5923584"/>
        <c:crosses val="autoZero"/>
        <c:auto val="1"/>
        <c:lblAlgn val="ctr"/>
        <c:lblOffset val="100"/>
        <c:noMultiLvlLbl val="0"/>
      </c:catAx>
      <c:valAx>
        <c:axId val="28592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5923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673519976669581"/>
          <c:y val="0.12462302559097373"/>
          <c:w val="0.22903187674059827"/>
          <c:h val="0.2793132108486440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6ECBD-81E6-4409-8ADD-F1987B03393D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C917-D961-48B6-B28C-3888E765C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C917-D961-48B6-B28C-3888E765CE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7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Anomaly:  One inspection in Q1 of 2011 had an initial discrepancy of over 80,000 firearms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C917-D961-48B6-B28C-3888E765CE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36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FY 2011 Anomaly:  One inspection in Q1 of 2011 had an initial discrepancy of over 80,000 firearms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C917-D961-48B6-B28C-3888E765CE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2D41FE-685C-4085-A31A-FFBAC186A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B0066E-27B9-4B51-9082-016BC3A74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99AEE8-1B36-48F4-9684-FDD689127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4DC14B-9BD1-47E8-8565-5FC78C8C0D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09DE06-AFA8-490D-9A8D-0A8F4EB8F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F12C1-B31B-489B-88E4-68C952423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3D36C9-F20E-450B-BCD4-804243D91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26EE01-0B44-4A90-A587-9BA875921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267432-858D-4FEF-933C-CC44D6206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7FE1FF-BC8F-49FC-A1FF-E776376CFF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915425-6F11-4133-A5B7-6BC17249C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CD5A66-5680-41C3-B670-7688460E8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3F2B89-D864-4780-8D00-B28C4EE16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6339FC-B0E5-43B1-947E-23C465CB9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8507E8-ADD5-434A-B00B-4702C4DE0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AE92FB-7FAB-4C2E-B364-6184DD59F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5E819-22EA-4092-825D-AE548143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ABB8A0-0DE2-415C-A7F0-70095A793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3B3062-A3F4-4C3A-9AD4-1868F240C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0A620-CFC7-471B-AE7F-E6ADF8A10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1DFB0C-CFE3-43E8-BA7D-F3859F899B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ADC850-B45D-490B-8F0D-2F2933BA0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909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9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9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9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09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909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09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09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909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7" name="Picture 32" descr="APPROVED ATF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057400"/>
            <a:ext cx="2789238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4"/>
          <p:cNvSpPr txBox="1">
            <a:spLocks noChangeArrowheads="1"/>
          </p:cNvSpPr>
          <p:nvPr userDrawn="1"/>
        </p:nvSpPr>
        <p:spPr bwMode="auto">
          <a:xfrm>
            <a:off x="152400" y="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United States Department of Justice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Bureau of Alcohol, Tobacco, Firearms and Explosives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4"/>
          <p:cNvSpPr txBox="1">
            <a:spLocks noChangeArrowheads="1"/>
          </p:cNvSpPr>
          <p:nvPr userDrawn="1"/>
        </p:nvSpPr>
        <p:spPr bwMode="auto">
          <a:xfrm>
            <a:off x="5334000" y="57150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United States Department of Justice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Bureau of Alcohol, Tobacco, Firearms and Explosives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2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928BF-BCC4-428E-9D3C-1534DE5E4113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881A4-4750-41F3-9D18-F1E3742CBB5F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C10E4-D282-4F0C-A288-21F02147FB7A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1F67C-DB4E-40B4-8408-A29CC8A00812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D3178-C7DD-4E4D-91C7-8776AFEBA732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7C1795-C983-4842-A921-5B3E36B2CA74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61F542-A26B-472B-B2A8-7E0EBBF77ED1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B7D46F-20CB-4037-9221-AC2AFCA7AA2A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4F16A7-E71B-4CA4-8E16-62816883A7AA}" type="datetimeFigureOut">
              <a:rPr lang="en-US"/>
              <a:pPr/>
              <a:t>12/22/2014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2004</a:t>
            </a:r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13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13352" name="Picture 6" descr="cov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heel spokes="2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394" name="Picture 13" descr="mast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066800" y="152400"/>
            <a:ext cx="403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Computer Security Training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D80002-8A08-4320-A430-772167BF03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heel spokes="2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C6039A-1EA2-44CC-803C-78B99A3385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heel spokes="2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89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9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89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9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9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9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489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>
    <p:wheel spokes="2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43000" y="55874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Industry Operations Inspection Results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Firearms – FY 2014</a:t>
            </a:r>
            <a:endParaRPr lang="en-US" sz="32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Revoked/Denied Renewa</a:t>
            </a:r>
            <a:r>
              <a:rPr lang="en-US" dirty="0"/>
              <a:t>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5836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959432"/>
              </p:ext>
            </p:extLst>
          </p:nvPr>
        </p:nvGraphicFramePr>
        <p:xfrm>
          <a:off x="152400" y="533400"/>
          <a:ext cx="8839199" cy="6172200"/>
        </p:xfrm>
        <a:graphic>
          <a:graphicData uri="http://schemas.openxmlformats.org/drawingml/2006/table">
            <a:tbl>
              <a:tblPr/>
              <a:tblGrid>
                <a:gridCol w="1801064"/>
                <a:gridCol w="3602128"/>
                <a:gridCol w="83208"/>
                <a:gridCol w="1057756"/>
                <a:gridCol w="85244"/>
                <a:gridCol w="1055720"/>
                <a:gridCol w="87280"/>
                <a:gridCol w="1066799"/>
              </a:tblGrid>
              <a:tr h="2187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MOST FREQUENTLY CITED FIREARMS VIOLATIONS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L="8520" marR="8520" marT="852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43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FY </a:t>
                      </a:r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FY </a:t>
                      </a:r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FY </a:t>
                      </a:r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Citation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Violation Description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RANK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478.124(c)(1)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Transferee did not properly complete Section A, F 4473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478.125(e)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Failure to timely record information in bound record (A&amp;D record)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13046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478.21 - (a) - (b)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Failure to complete forms as indicated in instructions (this violation is often cited when the licensee failed to properly complete a form, but there is not a separate regulatory citation addressing the omitted or misdocumented item)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478.124(c)(3)(iv)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did not record on F 4473 the date on which NICS was contacted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478.124(c)(3)(i)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failed to obtain and/or document purchaser's ID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7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478.124(c)(5)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did not sign and date F 4473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478.126a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failed to report multiple handgun sales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3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478.124(c)(4)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failed to properly identify firearm on F 4473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6523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478.102(a)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failed to contact NICS and wait stipulated time prior to transfer of firearm 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6523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CFR 478.99(c)</a:t>
                      </a:r>
                    </a:p>
                  </a:txBody>
                  <a:tcPr marL="8520" marR="8520" marT="8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Licensee disposed of firearm to a person he had reasonable cause to believe was prohibited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20" marR="8520" marT="8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Firearms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102860"/>
              </p:ext>
            </p:extLst>
          </p:nvPr>
        </p:nvGraphicFramePr>
        <p:xfrm>
          <a:off x="381000" y="1752600"/>
          <a:ext cx="8534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34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Inventory Check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85,600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105,431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134,870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325,901</a:t>
                      </a:r>
                      <a:endParaRPr lang="en-US" dirty="0"/>
                    </a:p>
                  </a:txBody>
                  <a:tcPr anchor="ctr"/>
                </a:tc>
              </a:tr>
              <a:tr h="1346200">
                <a:tc>
                  <a:txBody>
                    <a:bodyPr/>
                    <a:lstStyle/>
                    <a:p>
                      <a:r>
                        <a:rPr lang="en-US" dirty="0" smtClean="0"/>
                        <a:t>After Reconciliation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11,906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14,529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14,455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40,890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Firearms Inventory Discrepancies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325525"/>
              </p:ext>
            </p:extLst>
          </p:nvPr>
        </p:nvGraphicFramePr>
        <p:xfrm>
          <a:off x="609600" y="1417638"/>
          <a:ext cx="7924800" cy="490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IOIs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81839"/>
              </p:ext>
            </p:extLst>
          </p:nvPr>
        </p:nvGraphicFramePr>
        <p:xfrm>
          <a:off x="1676400" y="2514600"/>
          <a:ext cx="6004240" cy="188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617"/>
                <a:gridCol w="986155"/>
                <a:gridCol w="1003617"/>
                <a:gridCol w="1003617"/>
                <a:gridCol w="1003617"/>
                <a:gridCol w="1003617"/>
              </a:tblGrid>
              <a:tr h="9423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FY 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 anchor="ctr"/>
                </a:tc>
              </a:tr>
              <a:tr h="9423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FFL Qualifications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530233"/>
              </p:ext>
            </p:extLst>
          </p:nvPr>
        </p:nvGraphicFramePr>
        <p:xfrm>
          <a:off x="457200" y="1417638"/>
          <a:ext cx="8229600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dirty="0" smtClean="0"/>
              <a:t>Firearms Industry by License Type</a:t>
            </a:r>
            <a:endParaRPr lang="en-US" sz="3600" dirty="0"/>
          </a:p>
        </p:txBody>
      </p:sp>
      <p:sp>
        <p:nvSpPr>
          <p:cNvPr id="11" name="TextBox 1"/>
          <p:cNvSpPr txBox="1"/>
          <p:nvPr/>
        </p:nvSpPr>
        <p:spPr>
          <a:xfrm>
            <a:off x="7421880" y="2743200"/>
            <a:ext cx="1645920" cy="304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07-MFG Firearms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7421880" y="3047996"/>
            <a:ext cx="1645920" cy="3048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08-Importer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7421880" y="3352819"/>
            <a:ext cx="1645920" cy="304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09-DD Dealer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7421880" y="3657598"/>
            <a:ext cx="1645920" cy="3048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10-DD MFG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7421880" y="3962421"/>
            <a:ext cx="1645920" cy="3047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11-DD Importer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" name="Straight Connector 15"/>
          <p:cNvSpPr/>
          <p:nvPr/>
        </p:nvSpPr>
        <p:spPr bwMode="auto">
          <a:xfrm flipH="1">
            <a:off x="5943600" y="2971800"/>
            <a:ext cx="1447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Straight Connector 16"/>
          <p:cNvSpPr/>
          <p:nvPr/>
        </p:nvSpPr>
        <p:spPr bwMode="auto">
          <a:xfrm flipH="1">
            <a:off x="5562600" y="2667000"/>
            <a:ext cx="1828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Elbow Connector 17"/>
          <p:cNvSpPr/>
          <p:nvPr/>
        </p:nvSpPr>
        <p:spPr bwMode="auto">
          <a:xfrm>
            <a:off x="6248400" y="3276600"/>
            <a:ext cx="1143000" cy="228600"/>
          </a:xfrm>
          <a:prstGeom prst="bentConnector3">
            <a:avLst>
              <a:gd name="adj1" fmla="val 885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Elbow Connector 18"/>
          <p:cNvSpPr/>
          <p:nvPr/>
        </p:nvSpPr>
        <p:spPr bwMode="auto">
          <a:xfrm>
            <a:off x="6248400" y="3352800"/>
            <a:ext cx="1143000" cy="457200"/>
          </a:xfrm>
          <a:prstGeom prst="bentConnector3">
            <a:avLst>
              <a:gd name="adj1" fmla="val 785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Elbow Connector 19"/>
          <p:cNvSpPr/>
          <p:nvPr/>
        </p:nvSpPr>
        <p:spPr bwMode="auto">
          <a:xfrm>
            <a:off x="6324600" y="3581400"/>
            <a:ext cx="1066800" cy="609600"/>
          </a:xfrm>
          <a:prstGeom prst="bentConnector3">
            <a:avLst>
              <a:gd name="adj1" fmla="val 6571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Straight Connector 20"/>
          <p:cNvSpPr/>
          <p:nvPr/>
        </p:nvSpPr>
        <p:spPr bwMode="auto">
          <a:xfrm>
            <a:off x="8328977" y="4114810"/>
            <a:ext cx="35782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Box 1"/>
          <p:cNvSpPr txBox="1"/>
          <p:nvPr/>
        </p:nvSpPr>
        <p:spPr>
          <a:xfrm>
            <a:off x="7421880" y="2438400"/>
            <a:ext cx="1645920" cy="30482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FFFFFF"/>
                </a:solidFill>
              </a:rPr>
              <a:t>06-MFG Ammo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9" name="Straight Connector 28"/>
          <p:cNvSpPr/>
          <p:nvPr/>
        </p:nvSpPr>
        <p:spPr bwMode="auto">
          <a:xfrm flipH="1">
            <a:off x="6096000" y="3200400"/>
            <a:ext cx="1295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591294"/>
              </p:ext>
            </p:extLst>
          </p:nvPr>
        </p:nvGraphicFramePr>
        <p:xfrm>
          <a:off x="675861" y="2156618"/>
          <a:ext cx="67056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4757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01-Dealer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122992">
            <a:off x="1823627" y="4574297"/>
            <a:ext cx="158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02-Pawnbroker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047979"/>
            <a:ext cx="149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03-Collector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Licenses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1969"/>
              </p:ext>
            </p:extLst>
          </p:nvPr>
        </p:nvGraphicFramePr>
        <p:xfrm>
          <a:off x="1143000" y="1559560"/>
          <a:ext cx="7010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</a:t>
                      </a:r>
                      <a:endParaRPr lang="en-US" i="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Percent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01-Dealer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55,277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02-Pawnbroker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8,084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03-Collector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63,014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06-MFG of Ammo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07-MFG of Firearms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08-Importer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09-DD Dealer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10-DD MFG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11-DD Importer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140,528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33800" y="10668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(as of December 10, 2014)</a:t>
            </a:r>
            <a:endParaRPr lang="en-US" sz="14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Purpose </a:t>
            </a:r>
            <a:r>
              <a:rPr lang="en-US" dirty="0" smtClean="0"/>
              <a:t>of Inspections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Public Safety!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/>
          <a:lstStyle/>
          <a:p>
            <a:r>
              <a:rPr lang="en-US" dirty="0" smtClean="0"/>
              <a:t>Evaluate the level of compliance.</a:t>
            </a:r>
          </a:p>
          <a:p>
            <a:r>
              <a:rPr lang="en-US" dirty="0" smtClean="0"/>
              <a:t>Educate the licensee on regulatory requirements.</a:t>
            </a:r>
          </a:p>
          <a:p>
            <a:r>
              <a:rPr lang="en-US" dirty="0" smtClean="0"/>
              <a:t>Promote voluntary internal controls to improve public safety.</a:t>
            </a:r>
          </a:p>
          <a:p>
            <a:r>
              <a:rPr lang="en-US" dirty="0" smtClean="0"/>
              <a:t>Detect diversion if present.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FY 2014</a:t>
            </a:r>
            <a:br>
              <a:rPr lang="en-US" sz="3600" dirty="0" smtClean="0"/>
            </a:br>
            <a:r>
              <a:rPr lang="en-US" sz="3600" dirty="0" smtClean="0"/>
              <a:t>Compliance Inspections Conducted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01332"/>
              </p:ext>
            </p:extLst>
          </p:nvPr>
        </p:nvGraphicFramePr>
        <p:xfrm>
          <a:off x="1600200" y="1981200"/>
          <a:ext cx="617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of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Warning</a:t>
                      </a:r>
                      <a:r>
                        <a:rPr lang="en-US" baseline="0" dirty="0" smtClean="0"/>
                        <a:t>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Warning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Revoked/Deny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Surrender in lieu</a:t>
                      </a:r>
                      <a:r>
                        <a:rPr lang="en-US" baseline="0" dirty="0" smtClean="0"/>
                        <a:t> of Revocation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</a:t>
                      </a:r>
                      <a:r>
                        <a:rPr lang="en-US" dirty="0" err="1" smtClean="0"/>
                        <a:t>eg</a:t>
                      </a:r>
                      <a:r>
                        <a:rPr lang="en-US" dirty="0" smtClean="0"/>
                        <a:t>., OOB,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Five </a:t>
            </a:r>
            <a:r>
              <a:rPr lang="en-US" dirty="0" smtClean="0"/>
              <a:t>Years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429242"/>
              </p:ext>
            </p:extLst>
          </p:nvPr>
        </p:nvGraphicFramePr>
        <p:xfrm>
          <a:off x="457200" y="21336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066800"/>
                <a:gridCol w="1143000"/>
                <a:gridCol w="1066800"/>
                <a:gridCol w="9906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48.73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of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Warning</a:t>
                      </a:r>
                      <a:r>
                        <a:rPr lang="en-US" baseline="0" dirty="0" smtClean="0"/>
                        <a:t>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12.90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Warning Conference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Revoked/Deny Renewal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Surrender in lieu</a:t>
                      </a:r>
                      <a:r>
                        <a:rPr lang="en-US" baseline="0" dirty="0" smtClean="0"/>
                        <a:t> of Revocation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(OOB,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505200" y="1676400"/>
            <a:ext cx="518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600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Percent</a:t>
            </a:r>
            <a:endParaRPr lang="en-US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Compliance Inspections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393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Violations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6887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Adverse Action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5502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sword awareness for F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Password awareness for FD</Template>
  <TotalTime>13878</TotalTime>
  <Words>563</Words>
  <Application>Microsoft Office PowerPoint</Application>
  <PresentationFormat>On-screen Show (4:3)</PresentationFormat>
  <Paragraphs>226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Garamond</vt:lpstr>
      <vt:lpstr>Times</vt:lpstr>
      <vt:lpstr>Times New Roman</vt:lpstr>
      <vt:lpstr>Wingdings</vt:lpstr>
      <vt:lpstr>Password awareness for FD</vt:lpstr>
      <vt:lpstr>Blank Presentation</vt:lpstr>
      <vt:lpstr>Custom Design</vt:lpstr>
      <vt:lpstr>Stream</vt:lpstr>
      <vt:lpstr>PowerPoint Presentation</vt:lpstr>
      <vt:lpstr>Firearms Industry by License Type</vt:lpstr>
      <vt:lpstr>Active Licenses</vt:lpstr>
      <vt:lpstr>Purpose of Inspections Public Safety!</vt:lpstr>
      <vt:lpstr>FY 2014 Compliance Inspections Conducted</vt:lpstr>
      <vt:lpstr>Last Five Years</vt:lpstr>
      <vt:lpstr>Compliance Inspections</vt:lpstr>
      <vt:lpstr>No Violations</vt:lpstr>
      <vt:lpstr>No Adverse Action</vt:lpstr>
      <vt:lpstr>Revoked/Denied Renewal</vt:lpstr>
      <vt:lpstr>PowerPoint Presentation</vt:lpstr>
      <vt:lpstr>Missing Firearms</vt:lpstr>
      <vt:lpstr>Firearms Inventory Discrepancies</vt:lpstr>
      <vt:lpstr>Field IOIs</vt:lpstr>
      <vt:lpstr>FFL Qualifications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Vanderwerf, Russel M.</dc:creator>
  <cp:lastModifiedBy>Vanderwerf, Russel M.</cp:lastModifiedBy>
  <cp:revision>555</cp:revision>
  <dcterms:created xsi:type="dcterms:W3CDTF">2006-08-16T00:00:00Z</dcterms:created>
  <dcterms:modified xsi:type="dcterms:W3CDTF">2014-12-22T14:47:37Z</dcterms:modified>
</cp:coreProperties>
</file>